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43"/>
  </p:normalViewPr>
  <p:slideViewPr>
    <p:cSldViewPr snapToGrid="0" snapToObjects="1">
      <p:cViewPr varScale="1">
        <p:scale>
          <a:sx n="116" d="100"/>
          <a:sy n="116" d="100"/>
        </p:scale>
        <p:origin x="19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8" Type="http://schemas.openxmlformats.org/officeDocument/2006/relationships/hyperlink" Target="mailto:Jen.McLellan@mercerislandschools.org" TargetMode="External"/><Relationship Id="rId3" Type="http://schemas.openxmlformats.org/officeDocument/2006/relationships/image" Target="../media/image3.png"/><Relationship Id="rId7" Type="http://schemas.openxmlformats.org/officeDocument/2006/relationships/hyperlink" Target="mailto:Brian.Thompson@mercerislandschools.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Parker.Bixby@mercerislandschools.org" TargetMode="External"/><Relationship Id="rId5" Type="http://schemas.openxmlformats.org/officeDocument/2006/relationships/hyperlink" Target="mailto:Kyle.Thompson@mercerislandschools.org" TargetMode="Externa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tournamentofroses.com/broadcast-partners/" TargetMode="Externa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a:stretch/>
        </p:blipFill>
        <p:spPr>
          <a:xfrm>
            <a:off x="0" y="0"/>
            <a:ext cx="12192000" cy="6858000"/>
          </a:xfrm>
          <a:prstGeom prst="rect">
            <a:avLst/>
          </a:prstGeom>
          <a:solidFill>
            <a:srgbClr val="AEABAB"/>
          </a:solidFill>
          <a:ln w="9525" cap="flat" cmpd="sng">
            <a:solidFill>
              <a:schemeClr val="dk1"/>
            </a:solidFill>
            <a:prstDash val="solid"/>
            <a:round/>
            <a:headEnd type="none" w="sm" len="sm"/>
            <a:tailEnd type="none" w="sm" len="sm"/>
          </a:ln>
        </p:spPr>
      </p:pic>
      <p:pic>
        <p:nvPicPr>
          <p:cNvPr id="89" name="Google Shape;89;p13"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90" name="Google Shape;90;p13"/>
          <p:cNvSpPr txBox="1"/>
          <p:nvPr/>
        </p:nvSpPr>
        <p:spPr>
          <a:xfrm>
            <a:off x="5041940" y="182832"/>
            <a:ext cx="6485861" cy="6278642"/>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4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Mercer Island </a:t>
            </a:r>
            <a:endParaRPr sz="4000">
              <a:latin typeface="Calibri"/>
              <a:ea typeface="Calibri"/>
              <a:cs typeface="Calibri"/>
              <a:sym typeface="Calibri"/>
            </a:endParaRPr>
          </a:p>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High School </a:t>
            </a:r>
            <a:endParaRPr sz="4000">
              <a:latin typeface="Calibri"/>
              <a:ea typeface="Calibri"/>
              <a:cs typeface="Calibri"/>
              <a:sym typeface="Calibri"/>
            </a:endParaRPr>
          </a:p>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Marching Band</a:t>
            </a:r>
            <a:endParaRPr sz="4000">
              <a:latin typeface="Calibri"/>
              <a:ea typeface="Calibri"/>
              <a:cs typeface="Calibri"/>
              <a:sym typeface="Calibri"/>
            </a:endParaRPr>
          </a:p>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Tournament of Roses </a:t>
            </a:r>
            <a:endParaRPr sz="40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2019</a:t>
            </a:r>
            <a:endParaRPr sz="40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4000" b="1">
              <a:solidFill>
                <a:schemeClr val="dk1"/>
              </a:solidFill>
              <a:latin typeface="Calibri"/>
              <a:ea typeface="Calibri"/>
              <a:cs typeface="Calibri"/>
              <a:sym typeface="Calibri"/>
            </a:endParaRPr>
          </a:p>
          <a:p>
            <a:pPr marL="0" marR="0" lvl="0" indent="0" algn="ctr" rtl="0">
              <a:spcBef>
                <a:spcPts val="0"/>
              </a:spcBef>
              <a:spcAft>
                <a:spcPts val="0"/>
              </a:spcAft>
              <a:buNone/>
            </a:pPr>
            <a:r>
              <a:rPr lang="en-US" sz="3600" b="1" i="1" u="sng">
                <a:solidFill>
                  <a:schemeClr val="dk1"/>
                </a:solidFill>
                <a:latin typeface="Calibri"/>
                <a:ea typeface="Calibri"/>
                <a:cs typeface="Calibri"/>
                <a:sym typeface="Calibri"/>
              </a:rPr>
              <a:t>Families and Students must sit together</a:t>
            </a:r>
            <a:endParaRPr sz="3600" b="1" i="1" u="sng">
              <a:solidFill>
                <a:schemeClr val="dk1"/>
              </a:solidFill>
              <a:latin typeface="Calibri"/>
              <a:ea typeface="Calibri"/>
              <a:cs typeface="Calibri"/>
              <a:sym typeface="Calibri"/>
            </a:endParaRPr>
          </a:p>
          <a:p>
            <a:pPr marL="0" marR="0" lvl="0" indent="0" algn="ctr" rtl="0">
              <a:spcBef>
                <a:spcPts val="0"/>
              </a:spcBef>
              <a:spcAft>
                <a:spcPts val="0"/>
              </a:spcAft>
              <a:buNone/>
            </a:pPr>
            <a:r>
              <a:rPr lang="en-US" sz="3600" b="1">
                <a:solidFill>
                  <a:schemeClr val="dk1"/>
                </a:solidFill>
                <a:latin typeface="Calibri"/>
                <a:ea typeface="Calibri"/>
                <a:cs typeface="Calibri"/>
                <a:sym typeface="Calibri"/>
              </a:rPr>
              <a:t>Please fill the front seats first</a:t>
            </a:r>
            <a:endParaRPr sz="3600" b="1">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22"/>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64" name="Google Shape;164;p22"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65" name="Google Shape;165;p22"/>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66" name="Google Shape;166;p22"/>
          <p:cNvSpPr txBox="1"/>
          <p:nvPr/>
        </p:nvSpPr>
        <p:spPr>
          <a:xfrm>
            <a:off x="5041940" y="1382233"/>
            <a:ext cx="6485861" cy="529375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Drop off/Pick up plan, flight groups: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Meet at Seatac at listed time</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Find chaperone</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Flight groups/drop off time posted in Commons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Pick-up at Seatac on January 2</a:t>
            </a:r>
            <a:r>
              <a:rPr lang="en-US" sz="3200" b="1" baseline="30000">
                <a:solidFill>
                  <a:schemeClr val="dk1"/>
                </a:solidFill>
                <a:latin typeface="Calibri"/>
                <a:ea typeface="Calibri"/>
                <a:cs typeface="Calibri"/>
                <a:sym typeface="Calibri"/>
              </a:rPr>
              <a:t>nd</a:t>
            </a:r>
            <a:endParaRPr sz="3200" b="1">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Release to names of adults in Skyward </a:t>
            </a:r>
            <a:r>
              <a:rPr lang="en-US" sz="3200" b="1" i="1">
                <a:solidFill>
                  <a:schemeClr val="dk1"/>
                </a:solidFill>
                <a:latin typeface="Calibri"/>
                <a:ea typeface="Calibri"/>
                <a:cs typeface="Calibri"/>
                <a:sym typeface="Calibri"/>
              </a:rPr>
              <a:t>unless we receive an email with specific pick up instructions </a:t>
            </a:r>
            <a:endParaRPr sz="32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Google Shape;171;p23"/>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72" name="Google Shape;172;p23"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73" name="Google Shape;173;p23"/>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74" name="Google Shape;174;p23"/>
          <p:cNvSpPr txBox="1"/>
          <p:nvPr/>
        </p:nvSpPr>
        <p:spPr>
          <a:xfrm>
            <a:off x="5041940" y="1382233"/>
            <a:ext cx="6485861" cy="35394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Health recommends prior to the trip:</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Wash hands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Wash hands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Wash hands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Sleep</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Sleep</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Sleep</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179" name="Google Shape;179;p24"/>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80" name="Google Shape;180;p24"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81" name="Google Shape;181;p24"/>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82" name="Google Shape;182;p24"/>
          <p:cNvSpPr txBox="1"/>
          <p:nvPr/>
        </p:nvSpPr>
        <p:spPr>
          <a:xfrm>
            <a:off x="5041940" y="1382233"/>
            <a:ext cx="6485861" cy="403187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Medical plans in California:</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We are traveling with two designated chaperones as medical professionals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Illness – isolate and treat</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Injury – L.A. resources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Permission slip allows treatment but parents will be contacted asap</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Google Shape;187;p25"/>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88" name="Google Shape;188;p25"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89" name="Google Shape;189;p25"/>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90" name="Google Shape;190;p25"/>
          <p:cNvSpPr txBox="1"/>
          <p:nvPr/>
        </p:nvSpPr>
        <p:spPr>
          <a:xfrm>
            <a:off x="5041940" y="1382233"/>
            <a:ext cx="6485861" cy="31085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Emergency contacts: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Email </a:t>
            </a:r>
            <a:endParaRPr/>
          </a:p>
          <a:p>
            <a:pPr marL="0" marR="0" lvl="0" indent="0" algn="l" rtl="0">
              <a:spcBef>
                <a:spcPts val="0"/>
              </a:spcBef>
              <a:spcAft>
                <a:spcPts val="0"/>
              </a:spcAft>
              <a:buNone/>
            </a:pPr>
            <a:r>
              <a:rPr lang="en-US" sz="2000" b="1" u="sng">
                <a:solidFill>
                  <a:schemeClr val="hlink"/>
                </a:solidFill>
                <a:latin typeface="Calibri"/>
                <a:ea typeface="Calibri"/>
                <a:cs typeface="Calibri"/>
                <a:sym typeface="Calibri"/>
                <a:hlinkClick r:id="rId5"/>
              </a:rPr>
              <a:t>Kyle.Thompson@mercerislandschools.org</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u="sng">
                <a:solidFill>
                  <a:schemeClr val="hlink"/>
                </a:solidFill>
                <a:latin typeface="Calibri"/>
                <a:ea typeface="Calibri"/>
                <a:cs typeface="Calibri"/>
                <a:sym typeface="Calibri"/>
                <a:hlinkClick r:id="rId6"/>
              </a:rPr>
              <a:t>Parker.Bixby@mercerislandschools.org</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u="sng">
                <a:solidFill>
                  <a:schemeClr val="hlink"/>
                </a:solidFill>
                <a:latin typeface="Calibri"/>
                <a:ea typeface="Calibri"/>
                <a:cs typeface="Calibri"/>
                <a:sym typeface="Calibri"/>
                <a:hlinkClick r:id="rId7"/>
              </a:rPr>
              <a:t>Brian.Lawrence@mercerislandschools.org</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u="sng">
                <a:solidFill>
                  <a:schemeClr val="hlink"/>
                </a:solidFill>
                <a:latin typeface="Calibri"/>
                <a:ea typeface="Calibri"/>
                <a:cs typeface="Calibri"/>
                <a:sym typeface="Calibri"/>
                <a:hlinkClick r:id="rId8"/>
              </a:rPr>
              <a:t>Jen.McLellan@mercerislandschools.org</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endParaRPr sz="2000" b="1">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Jen’s cell phone 206.890.0628</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6"/>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96" name="Google Shape;196;p26"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97" name="Google Shape;197;p26"/>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98" name="Google Shape;198;p26"/>
          <p:cNvSpPr txBox="1"/>
          <p:nvPr/>
        </p:nvSpPr>
        <p:spPr>
          <a:xfrm>
            <a:off x="5041940" y="1382233"/>
            <a:ext cx="6485861" cy="218521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Where to watch us:</a:t>
            </a:r>
            <a:endParaRPr/>
          </a:p>
          <a:p>
            <a:pPr marL="0" marR="0" lvl="0" indent="0" algn="l" rtl="0">
              <a:spcBef>
                <a:spcPts val="0"/>
              </a:spcBef>
              <a:spcAft>
                <a:spcPts val="0"/>
              </a:spcAft>
              <a:buNone/>
            </a:pPr>
            <a:r>
              <a:rPr lang="en-US" sz="2400" b="1">
                <a:solidFill>
                  <a:schemeClr val="dk1"/>
                </a:solidFill>
                <a:latin typeface="Calibri"/>
                <a:ea typeface="Calibri"/>
                <a:cs typeface="Calibri"/>
                <a:sym typeface="Calibri"/>
              </a:rPr>
              <a:t>Direct link via Tournament of Roses website:  </a:t>
            </a:r>
            <a:r>
              <a:rPr lang="en-US" sz="2400" b="1" u="sng">
                <a:solidFill>
                  <a:schemeClr val="hlink"/>
                </a:solidFill>
                <a:latin typeface="Calibri"/>
                <a:ea typeface="Calibri"/>
                <a:cs typeface="Calibri"/>
                <a:sym typeface="Calibri"/>
                <a:hlinkClick r:id="rId5"/>
              </a:rPr>
              <a:t>https://tournamentofroses.com/broadcast-partners/</a:t>
            </a:r>
            <a:endParaRPr sz="2400" b="1">
              <a:solidFill>
                <a:schemeClr val="dk1"/>
              </a:solidFill>
              <a:latin typeface="Calibri"/>
              <a:ea typeface="Calibri"/>
              <a:cs typeface="Calibri"/>
              <a:sym typeface="Calibri"/>
            </a:endParaRPr>
          </a:p>
          <a:p>
            <a:pPr marL="0" marR="0" lvl="0" indent="0" algn="l" rtl="0">
              <a:spcBef>
                <a:spcPts val="0"/>
              </a:spcBef>
              <a:spcAft>
                <a:spcPts val="0"/>
              </a:spcAft>
              <a:buNone/>
            </a:pPr>
            <a:endParaRPr sz="3200" b="1">
              <a:solidFill>
                <a:schemeClr val="dk1"/>
              </a:solidFill>
              <a:latin typeface="Calibri"/>
              <a:ea typeface="Calibri"/>
              <a:cs typeface="Calibri"/>
              <a:sym typeface="Calibri"/>
            </a:endParaRPr>
          </a:p>
        </p:txBody>
      </p:sp>
      <p:pic>
        <p:nvPicPr>
          <p:cNvPr id="199" name="Google Shape;199;p26" descr="A screenshot of a social media post &#10; &#10;Description automatically generated"/>
          <p:cNvPicPr preferRelativeResize="0"/>
          <p:nvPr/>
        </p:nvPicPr>
        <p:blipFill rotWithShape="1">
          <a:blip r:embed="rId6">
            <a:alphaModFix/>
          </a:blip>
          <a:srcRect/>
          <a:stretch/>
        </p:blipFill>
        <p:spPr>
          <a:xfrm>
            <a:off x="5041940" y="3090396"/>
            <a:ext cx="6655981" cy="336269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Google Shape;204;p27"/>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205" name="Google Shape;205;p27"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206" name="Google Shape;206;p27"/>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207" name="Google Shape;207;p27"/>
          <p:cNvSpPr txBox="1"/>
          <p:nvPr/>
        </p:nvSpPr>
        <p:spPr>
          <a:xfrm>
            <a:off x="5041940" y="1382233"/>
            <a:ext cx="6485861" cy="35394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Next steps this evening:</a:t>
            </a:r>
            <a:endParaRPr/>
          </a:p>
          <a:p>
            <a:pPr marL="514350" marR="0" lvl="0" indent="-514350" algn="l" rtl="0">
              <a:spcBef>
                <a:spcPts val="0"/>
              </a:spcBef>
              <a:spcAft>
                <a:spcPts val="0"/>
              </a:spcAft>
              <a:buClr>
                <a:schemeClr val="dk1"/>
              </a:buClr>
              <a:buSzPts val="3200"/>
              <a:buFont typeface="Calibri"/>
              <a:buAutoNum type="arabicPeriod"/>
            </a:pPr>
            <a:r>
              <a:rPr lang="en-US" sz="3200" b="1">
                <a:solidFill>
                  <a:schemeClr val="dk1"/>
                </a:solidFill>
                <a:latin typeface="Calibri"/>
                <a:ea typeface="Calibri"/>
                <a:cs typeface="Calibri"/>
                <a:sym typeface="Calibri"/>
              </a:rPr>
              <a:t>Find your chaperone</a:t>
            </a:r>
            <a:endParaRPr/>
          </a:p>
          <a:p>
            <a:pPr marL="514350" marR="0" lvl="0" indent="-514350" algn="l" rtl="0">
              <a:spcBef>
                <a:spcPts val="0"/>
              </a:spcBef>
              <a:spcAft>
                <a:spcPts val="0"/>
              </a:spcAft>
              <a:buClr>
                <a:schemeClr val="dk1"/>
              </a:buClr>
              <a:buSzPts val="3200"/>
              <a:buFont typeface="Calibri"/>
              <a:buAutoNum type="arabicPeriod"/>
            </a:pPr>
            <a:r>
              <a:rPr lang="en-US" sz="3200" b="1">
                <a:solidFill>
                  <a:schemeClr val="dk1"/>
                </a:solidFill>
                <a:latin typeface="Calibri"/>
                <a:ea typeface="Calibri"/>
                <a:cs typeface="Calibri"/>
                <a:sym typeface="Calibri"/>
              </a:rPr>
              <a:t>Thank them!</a:t>
            </a:r>
            <a:endParaRPr/>
          </a:p>
          <a:p>
            <a:pPr marL="514350" marR="0" lvl="0" indent="-514350" algn="l" rtl="0">
              <a:spcBef>
                <a:spcPts val="0"/>
              </a:spcBef>
              <a:spcAft>
                <a:spcPts val="0"/>
              </a:spcAft>
              <a:buClr>
                <a:schemeClr val="dk1"/>
              </a:buClr>
              <a:buSzPts val="3200"/>
              <a:buFont typeface="Calibri"/>
              <a:buAutoNum type="arabicPeriod"/>
            </a:pPr>
            <a:r>
              <a:rPr lang="en-US" sz="3200" b="1">
                <a:solidFill>
                  <a:schemeClr val="dk1"/>
                </a:solidFill>
                <a:latin typeface="Calibri"/>
                <a:ea typeface="Calibri"/>
                <a:cs typeface="Calibri"/>
                <a:sym typeface="Calibri"/>
              </a:rPr>
              <a:t>Pick up your travel-wear</a:t>
            </a:r>
            <a:endParaRPr/>
          </a:p>
          <a:p>
            <a:pPr marL="514350" marR="0" lvl="0" indent="-514350" algn="l" rtl="0">
              <a:spcBef>
                <a:spcPts val="0"/>
              </a:spcBef>
              <a:spcAft>
                <a:spcPts val="0"/>
              </a:spcAft>
              <a:buClr>
                <a:schemeClr val="dk1"/>
              </a:buClr>
              <a:buSzPts val="3200"/>
              <a:buFont typeface="Calibri"/>
              <a:buAutoNum type="arabicPeriod"/>
            </a:pPr>
            <a:r>
              <a:rPr lang="en-US" sz="3200" b="1">
                <a:solidFill>
                  <a:schemeClr val="dk1"/>
                </a:solidFill>
                <a:latin typeface="Calibri"/>
                <a:ea typeface="Calibri"/>
                <a:cs typeface="Calibri"/>
                <a:sym typeface="Calibri"/>
              </a:rPr>
              <a:t>Write your names in each item</a:t>
            </a:r>
            <a:endParaRPr/>
          </a:p>
          <a:p>
            <a:pPr marL="514350" marR="0" lvl="0" indent="-514350" algn="l" rtl="0">
              <a:spcBef>
                <a:spcPts val="0"/>
              </a:spcBef>
              <a:spcAft>
                <a:spcPts val="0"/>
              </a:spcAft>
              <a:buClr>
                <a:schemeClr val="dk1"/>
              </a:buClr>
              <a:buSzPts val="3200"/>
              <a:buFont typeface="Calibri"/>
              <a:buAutoNum type="arabicPeriod"/>
            </a:pPr>
            <a:r>
              <a:rPr lang="en-US" sz="3200" b="1">
                <a:solidFill>
                  <a:schemeClr val="dk1"/>
                </a:solidFill>
                <a:latin typeface="Calibri"/>
                <a:ea typeface="Calibri"/>
                <a:cs typeface="Calibri"/>
                <a:sym typeface="Calibri"/>
              </a:rPr>
              <a:t>Safely store them (parents)</a:t>
            </a:r>
            <a:endParaRPr/>
          </a:p>
          <a:p>
            <a:pPr marL="514350" marR="0" lvl="0" indent="-514350" algn="l" rtl="0">
              <a:spcBef>
                <a:spcPts val="0"/>
              </a:spcBef>
              <a:spcAft>
                <a:spcPts val="0"/>
              </a:spcAft>
              <a:buClr>
                <a:schemeClr val="dk1"/>
              </a:buClr>
              <a:buSzPts val="3200"/>
              <a:buFont typeface="Calibri"/>
              <a:buAutoNum type="arabicPeriod"/>
            </a:pPr>
            <a:r>
              <a:rPr lang="en-US" sz="3200" b="1">
                <a:solidFill>
                  <a:schemeClr val="dk1"/>
                </a:solidFill>
                <a:latin typeface="Calibri"/>
                <a:ea typeface="Calibri"/>
                <a:cs typeface="Calibri"/>
                <a:sym typeface="Calibri"/>
              </a:rPr>
              <a:t>Head to rehearsal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p28"/>
          <p:cNvPicPr preferRelativeResize="0"/>
          <p:nvPr/>
        </p:nvPicPr>
        <p:blipFill rotWithShape="1">
          <a:blip r:embed="rId3">
            <a:alphaModFix/>
          </a:blip>
          <a:srcRect/>
          <a:stretch/>
        </p:blipFill>
        <p:spPr>
          <a:xfrm>
            <a:off x="0" y="182832"/>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213" name="Google Shape;213;p28"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214" name="Google Shape;214;p28"/>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215" name="Google Shape;215;p28"/>
          <p:cNvSpPr txBox="1"/>
          <p:nvPr/>
        </p:nvSpPr>
        <p:spPr>
          <a:xfrm>
            <a:off x="5041940" y="1382233"/>
            <a:ext cx="6485861" cy="483209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chemeClr val="dk1"/>
                </a:solidFill>
                <a:latin typeface="Calibri"/>
                <a:ea typeface="Calibri"/>
                <a:cs typeface="Calibri"/>
                <a:sym typeface="Calibri"/>
              </a:rPr>
              <a:t>Thank you to each of our students for working so hard for this last 14 months</a:t>
            </a:r>
            <a:endParaRPr/>
          </a:p>
          <a:p>
            <a:pPr marL="0" marR="0" lvl="0" indent="0" algn="l" rtl="0">
              <a:spcBef>
                <a:spcPts val="0"/>
              </a:spcBef>
              <a:spcAft>
                <a:spcPts val="0"/>
              </a:spcAft>
              <a:buNone/>
            </a:pPr>
            <a:endParaRPr sz="28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800" b="1">
                <a:solidFill>
                  <a:schemeClr val="dk1"/>
                </a:solidFill>
                <a:latin typeface="Calibri"/>
                <a:ea typeface="Calibri"/>
                <a:cs typeface="Calibri"/>
                <a:sym typeface="Calibri"/>
              </a:rPr>
              <a:t>Thank you to our parents for saying ‘yes’ to </a:t>
            </a:r>
            <a:r>
              <a:rPr lang="en-US" sz="2800" b="1" i="1">
                <a:solidFill>
                  <a:schemeClr val="dk1"/>
                </a:solidFill>
                <a:latin typeface="Calibri"/>
                <a:ea typeface="Calibri"/>
                <a:cs typeface="Calibri"/>
                <a:sym typeface="Calibri"/>
              </a:rPr>
              <a:t>everything</a:t>
            </a:r>
            <a:r>
              <a:rPr lang="en-US" sz="2800" b="1">
                <a:solidFill>
                  <a:schemeClr val="dk1"/>
                </a:solidFill>
                <a:latin typeface="Calibri"/>
                <a:ea typeface="Calibri"/>
                <a:cs typeface="Calibri"/>
                <a:sym typeface="Calibri"/>
              </a:rPr>
              <a:t>!  Volunteering, fundraising, driving and supporting your child</a:t>
            </a:r>
            <a:endParaRPr/>
          </a:p>
          <a:p>
            <a:pPr marL="0" marR="0" lvl="0" indent="0" algn="l" rtl="0">
              <a:spcBef>
                <a:spcPts val="0"/>
              </a:spcBef>
              <a:spcAft>
                <a:spcPts val="0"/>
              </a:spcAft>
              <a:buNone/>
            </a:pPr>
            <a:endParaRPr sz="28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800" b="1">
                <a:solidFill>
                  <a:schemeClr val="dk1"/>
                </a:solidFill>
                <a:latin typeface="Calibri"/>
                <a:ea typeface="Calibri"/>
                <a:cs typeface="Calibri"/>
                <a:sym typeface="Calibri"/>
              </a:rPr>
              <a:t>Thank you to this community for believing in Arts education for our island children</a:t>
            </a:r>
            <a:endParaRPr/>
          </a:p>
          <a:p>
            <a:pPr marL="0" marR="0" lvl="0" indent="0" algn="l" rtl="0">
              <a:spcBef>
                <a:spcPts val="0"/>
              </a:spcBef>
              <a:spcAft>
                <a:spcPts val="0"/>
              </a:spcAft>
              <a:buNone/>
            </a:pPr>
            <a:endParaRPr sz="2800" b="1">
              <a:solidFill>
                <a:schemeClr val="dk1"/>
              </a:solidFill>
              <a:latin typeface="Calibri"/>
              <a:ea typeface="Calibri"/>
              <a:cs typeface="Calibri"/>
              <a:sym typeface="Calibri"/>
            </a:endParaRPr>
          </a:p>
          <a:p>
            <a:pPr marL="0" marR="0" lvl="0" indent="0" algn="l" rtl="0">
              <a:spcBef>
                <a:spcPts val="0"/>
              </a:spcBef>
              <a:spcAft>
                <a:spcPts val="0"/>
              </a:spcAft>
              <a:buNone/>
            </a:pPr>
            <a:endParaRPr sz="2800" b="1">
              <a:solidFill>
                <a:schemeClr val="dk1"/>
              </a:solidFill>
              <a:latin typeface="Calibri"/>
              <a:ea typeface="Calibri"/>
              <a:cs typeface="Calibri"/>
              <a:sym typeface="Calibri"/>
            </a:endParaRPr>
          </a:p>
        </p:txBody>
      </p:sp>
      <p:pic>
        <p:nvPicPr>
          <p:cNvPr id="216" name="Google Shape;216;p28"/>
          <p:cNvPicPr preferRelativeResize="0"/>
          <p:nvPr/>
        </p:nvPicPr>
        <p:blipFill rotWithShape="1">
          <a:blip r:embed="rId5">
            <a:alphaModFix/>
          </a:blip>
          <a:srcRect/>
          <a:stretch/>
        </p:blipFill>
        <p:spPr>
          <a:xfrm>
            <a:off x="7356253" y="5318064"/>
            <a:ext cx="1345694" cy="134569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14"/>
          <p:cNvPicPr preferRelativeResize="0"/>
          <p:nvPr/>
        </p:nvPicPr>
        <p:blipFill rotWithShape="1">
          <a:blip r:embed="rId3">
            <a:alphaModFix/>
          </a:blip>
          <a:srcRect/>
          <a:stretch/>
        </p:blipFill>
        <p:spPr>
          <a:xfrm>
            <a:off x="0" y="0"/>
            <a:ext cx="12192000" cy="6858000"/>
          </a:xfrm>
          <a:prstGeom prst="rect">
            <a:avLst/>
          </a:prstGeom>
          <a:solidFill>
            <a:srgbClr val="AEABAB"/>
          </a:solidFill>
          <a:ln w="9525" cap="flat" cmpd="sng">
            <a:solidFill>
              <a:schemeClr val="dk1"/>
            </a:solidFill>
            <a:prstDash val="solid"/>
            <a:round/>
            <a:headEnd type="none" w="sm" len="sm"/>
            <a:tailEnd type="none" w="sm" len="sm"/>
          </a:ln>
        </p:spPr>
      </p:pic>
      <p:pic>
        <p:nvPicPr>
          <p:cNvPr id="96" name="Google Shape;96;p14"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97" name="Google Shape;97;p14"/>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i="0" u="none" strike="noStrike" cap="none">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i="0" u="none" strike="noStrike" cap="none">
                <a:solidFill>
                  <a:schemeClr val="dk1"/>
                </a:solidFill>
                <a:latin typeface="Calibri"/>
                <a:ea typeface="Calibri"/>
                <a:cs typeface="Calibri"/>
                <a:sym typeface="Calibri"/>
              </a:rPr>
              <a:t>Tournament of Roses 2019</a:t>
            </a:r>
            <a:endParaRPr/>
          </a:p>
        </p:txBody>
      </p:sp>
      <p:sp>
        <p:nvSpPr>
          <p:cNvPr id="98" name="Google Shape;98;p14"/>
          <p:cNvSpPr txBox="1"/>
          <p:nvPr/>
        </p:nvSpPr>
        <p:spPr>
          <a:xfrm>
            <a:off x="5041940" y="1382233"/>
            <a:ext cx="6485861" cy="547842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a:solidFill>
                  <a:schemeClr val="dk1"/>
                </a:solidFill>
                <a:latin typeface="Calibri"/>
                <a:ea typeface="Calibri"/>
                <a:cs typeface="Calibri"/>
                <a:sym typeface="Calibri"/>
              </a:rPr>
              <a:t>Next several week’s schedule:</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Uniform packing (everyone!) – Thursday, December 20</a:t>
            </a:r>
            <a:r>
              <a:rPr lang="en-US" sz="2000" b="1" baseline="30000">
                <a:solidFill>
                  <a:schemeClr val="dk1"/>
                </a:solidFill>
                <a:latin typeface="Calibri"/>
                <a:ea typeface="Calibri"/>
                <a:cs typeface="Calibri"/>
                <a:sym typeface="Calibri"/>
              </a:rPr>
              <a:t>th </a:t>
            </a:r>
            <a:r>
              <a:rPr lang="en-US" sz="2000" b="1">
                <a:solidFill>
                  <a:schemeClr val="dk1"/>
                </a:solidFill>
                <a:latin typeface="Calibri"/>
                <a:ea typeface="Calibri"/>
                <a:cs typeface="Calibri"/>
                <a:sym typeface="Calibri"/>
              </a:rPr>
              <a:t>3:30 to 5:30 p.m.</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REHEARSAL - Thursday, December 20</a:t>
            </a:r>
            <a:r>
              <a:rPr lang="en-US" sz="2000" b="1" baseline="30000">
                <a:solidFill>
                  <a:schemeClr val="dk1"/>
                </a:solidFill>
                <a:latin typeface="Calibri"/>
                <a:ea typeface="Calibri"/>
                <a:cs typeface="Calibri"/>
                <a:sym typeface="Calibri"/>
              </a:rPr>
              <a:t>th</a:t>
            </a:r>
            <a:r>
              <a:rPr lang="en-US" sz="2000" b="1">
                <a:solidFill>
                  <a:schemeClr val="dk1"/>
                </a:solidFill>
                <a:latin typeface="Calibri"/>
                <a:ea typeface="Calibri"/>
                <a:cs typeface="Calibri"/>
                <a:sym typeface="Calibri"/>
              </a:rPr>
              <a:t> 6:00 to 9:30 p.m. </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REHEARSAL – Saturday, December 22</a:t>
            </a:r>
            <a:r>
              <a:rPr lang="en-US" sz="2000" b="1" baseline="30000">
                <a:solidFill>
                  <a:schemeClr val="dk1"/>
                </a:solidFill>
                <a:latin typeface="Calibri"/>
                <a:ea typeface="Calibri"/>
                <a:cs typeface="Calibri"/>
                <a:sym typeface="Calibri"/>
              </a:rPr>
              <a:t>nd</a:t>
            </a:r>
            <a:r>
              <a:rPr lang="en-US" sz="2000" b="1">
                <a:solidFill>
                  <a:schemeClr val="dk1"/>
                </a:solidFill>
                <a:latin typeface="Calibri"/>
                <a:ea typeface="Calibri"/>
                <a:cs typeface="Calibri"/>
                <a:sym typeface="Calibri"/>
              </a:rPr>
              <a:t> 10:00 a.m. to 5:30 p.m.</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REHEARSAL – Sunday, December 23</a:t>
            </a:r>
            <a:r>
              <a:rPr lang="en-US" sz="2000" b="1" baseline="30000">
                <a:solidFill>
                  <a:schemeClr val="dk1"/>
                </a:solidFill>
                <a:latin typeface="Calibri"/>
                <a:ea typeface="Calibri"/>
                <a:cs typeface="Calibri"/>
                <a:sym typeface="Calibri"/>
              </a:rPr>
              <a:t>rd</a:t>
            </a:r>
            <a:r>
              <a:rPr lang="en-US" sz="2000" b="1">
                <a:solidFill>
                  <a:schemeClr val="dk1"/>
                </a:solidFill>
                <a:latin typeface="Calibri"/>
                <a:ea typeface="Calibri"/>
                <a:cs typeface="Calibri"/>
                <a:sym typeface="Calibri"/>
              </a:rPr>
              <a:t> 10:00 a.m. to 5:30 p.m.</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Instrument packing (everyone!) – Sunday, December 23</a:t>
            </a:r>
            <a:r>
              <a:rPr lang="en-US" sz="2000" b="1" baseline="30000">
                <a:solidFill>
                  <a:schemeClr val="dk1"/>
                </a:solidFill>
                <a:latin typeface="Calibri"/>
                <a:ea typeface="Calibri"/>
                <a:cs typeface="Calibri"/>
                <a:sym typeface="Calibri"/>
              </a:rPr>
              <a:t>rd</a:t>
            </a:r>
            <a:r>
              <a:rPr lang="en-US" sz="2000" b="1">
                <a:solidFill>
                  <a:schemeClr val="dk1"/>
                </a:solidFill>
                <a:latin typeface="Calibri"/>
                <a:ea typeface="Calibri"/>
                <a:cs typeface="Calibri"/>
                <a:sym typeface="Calibri"/>
              </a:rPr>
              <a:t> 5:30 to 6:30 p.m.</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Fly-out – Thursday, December 27</a:t>
            </a:r>
            <a:r>
              <a:rPr lang="en-US" sz="2000" b="1" baseline="30000">
                <a:solidFill>
                  <a:schemeClr val="dk1"/>
                </a:solidFill>
                <a:latin typeface="Calibri"/>
                <a:ea typeface="Calibri"/>
                <a:cs typeface="Calibri"/>
                <a:sym typeface="Calibri"/>
              </a:rPr>
              <a:t>th</a:t>
            </a:r>
            <a:r>
              <a:rPr lang="en-US" sz="2000" b="1">
                <a:solidFill>
                  <a:schemeClr val="dk1"/>
                </a:solidFill>
                <a:latin typeface="Calibri"/>
                <a:ea typeface="Calibri"/>
                <a:cs typeface="Calibri"/>
                <a:sym typeface="Calibri"/>
              </a:rPr>
              <a:t> at various times at Seatac</a:t>
            </a:r>
            <a:endParaRPr sz="2000" b="1">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Arrive – Wednesday, January 2</a:t>
            </a:r>
            <a:r>
              <a:rPr lang="en-US" sz="2000" b="1" baseline="30000">
                <a:solidFill>
                  <a:schemeClr val="dk1"/>
                </a:solidFill>
                <a:latin typeface="Calibri"/>
                <a:ea typeface="Calibri"/>
                <a:cs typeface="Calibri"/>
                <a:sym typeface="Calibri"/>
              </a:rPr>
              <a:t>nd</a:t>
            </a:r>
            <a:r>
              <a:rPr lang="en-US" sz="2000" b="1">
                <a:solidFill>
                  <a:schemeClr val="dk1"/>
                </a:solidFill>
                <a:latin typeface="Calibri"/>
                <a:ea typeface="Calibri"/>
                <a:cs typeface="Calibri"/>
                <a:sym typeface="Calibri"/>
              </a:rPr>
              <a:t> at various times at Seatac</a:t>
            </a:r>
            <a:endParaRPr sz="2000" b="1">
              <a:solidFill>
                <a:schemeClr val="dk1"/>
              </a:solidFill>
              <a:latin typeface="Calibri"/>
              <a:ea typeface="Calibri"/>
              <a:cs typeface="Calibri"/>
              <a:sym typeface="Calibri"/>
            </a:endParaRPr>
          </a:p>
          <a:p>
            <a:pPr marL="457200" marR="0" lvl="0" indent="-330200" algn="l" rtl="0">
              <a:spcBef>
                <a:spcPts val="0"/>
              </a:spcBef>
              <a:spcAft>
                <a:spcPts val="0"/>
              </a:spcAft>
              <a:buClr>
                <a:schemeClr val="dk1"/>
              </a:buClr>
              <a:buSzPts val="2000"/>
              <a:buFont typeface="Arial"/>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15"/>
          <p:cNvPicPr preferRelativeResize="0"/>
          <p:nvPr/>
        </p:nvPicPr>
        <p:blipFill rotWithShape="1">
          <a:blip r:embed="rId3">
            <a:alphaModFix/>
          </a:blip>
          <a:srcRect/>
          <a:stretch/>
        </p:blipFill>
        <p:spPr>
          <a:xfrm>
            <a:off x="0" y="0"/>
            <a:ext cx="12192000" cy="6858000"/>
          </a:xfrm>
          <a:prstGeom prst="rect">
            <a:avLst/>
          </a:prstGeom>
          <a:solidFill>
            <a:srgbClr val="AEABAB"/>
          </a:solidFill>
          <a:ln w="9525" cap="flat" cmpd="sng">
            <a:solidFill>
              <a:schemeClr val="dk1"/>
            </a:solidFill>
            <a:prstDash val="solid"/>
            <a:round/>
            <a:headEnd type="none" w="sm" len="sm"/>
            <a:tailEnd type="none" w="sm" len="sm"/>
          </a:ln>
        </p:spPr>
      </p:pic>
      <p:pic>
        <p:nvPicPr>
          <p:cNvPr id="104" name="Google Shape;104;p15"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05" name="Google Shape;105;p15"/>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06" name="Google Shape;106;p15"/>
          <p:cNvSpPr txBox="1"/>
          <p:nvPr/>
        </p:nvSpPr>
        <p:spPr>
          <a:xfrm>
            <a:off x="5041940" y="1382233"/>
            <a:ext cx="6485861" cy="141577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Itinerary:</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3600" b="1">
                <a:solidFill>
                  <a:srgbClr val="FF0000"/>
                </a:solidFill>
                <a:latin typeface="Calibri"/>
                <a:ea typeface="Calibri"/>
                <a:cs typeface="Calibri"/>
                <a:sym typeface="Calibri"/>
              </a:rPr>
              <a:t>NO Diversions from the itinerary</a:t>
            </a:r>
            <a:endParaRPr sz="3600" b="1">
              <a:solidFill>
                <a:srgbClr val="FF0000"/>
              </a:solidFill>
              <a:latin typeface="Calibri"/>
              <a:ea typeface="Calibri"/>
              <a:cs typeface="Calibri"/>
              <a:sym typeface="Calibri"/>
            </a:endParaRPr>
          </a:p>
          <a:p>
            <a:pPr marL="0" marR="0" lvl="0" indent="0" algn="l" rtl="0">
              <a:spcBef>
                <a:spcPts val="0"/>
              </a:spcBef>
              <a:spcAft>
                <a:spcPts val="0"/>
              </a:spcAft>
              <a:buNone/>
            </a:pPr>
            <a:endParaRPr sz="3600" b="1">
              <a:solidFill>
                <a:srgbClr val="FF0000"/>
              </a:solidFill>
              <a:latin typeface="Calibri"/>
              <a:ea typeface="Calibri"/>
              <a:cs typeface="Calibri"/>
              <a:sym typeface="Calibri"/>
            </a:endParaRPr>
          </a:p>
          <a:p>
            <a:pPr marL="0" marR="0" lvl="0" indent="0" algn="l" rtl="0">
              <a:spcBef>
                <a:spcPts val="0"/>
              </a:spcBef>
              <a:spcAft>
                <a:spcPts val="0"/>
              </a:spcAft>
              <a:buNone/>
            </a:pPr>
            <a:endParaRPr sz="3600" b="1">
              <a:solidFill>
                <a:srgbClr val="FF0000"/>
              </a:solidFill>
              <a:latin typeface="Calibri"/>
              <a:ea typeface="Calibri"/>
              <a:cs typeface="Calibri"/>
              <a:sym typeface="Calibri"/>
            </a:endParaRPr>
          </a:p>
          <a:p>
            <a:pPr marL="0" marR="0" lvl="0" indent="0" algn="l" rtl="0">
              <a:spcBef>
                <a:spcPts val="0"/>
              </a:spcBef>
              <a:spcAft>
                <a:spcPts val="0"/>
              </a:spcAft>
              <a:buNone/>
            </a:pPr>
            <a:r>
              <a:rPr lang="en-US" sz="3600" b="1">
                <a:latin typeface="Calibri"/>
                <a:ea typeface="Calibri"/>
                <a:cs typeface="Calibri"/>
                <a:sym typeface="Calibri"/>
              </a:rPr>
              <a:t>Airport Protocol:</a:t>
            </a:r>
            <a:endParaRPr sz="3600" b="1">
              <a:latin typeface="Calibri"/>
              <a:ea typeface="Calibri"/>
              <a:cs typeface="Calibri"/>
              <a:sym typeface="Calibri"/>
            </a:endParaRPr>
          </a:p>
          <a:p>
            <a:pPr marL="0" marR="0" lvl="0" indent="0" algn="l" rtl="0">
              <a:spcBef>
                <a:spcPts val="0"/>
              </a:spcBef>
              <a:spcAft>
                <a:spcPts val="0"/>
              </a:spcAft>
              <a:buNone/>
            </a:pPr>
            <a:endParaRPr sz="3600" b="1">
              <a:latin typeface="Calibri"/>
              <a:ea typeface="Calibri"/>
              <a:cs typeface="Calibri"/>
              <a:sym typeface="Calibri"/>
            </a:endParaRPr>
          </a:p>
          <a:p>
            <a:pPr marL="0" marR="0" lvl="0" indent="0" algn="l" rtl="0">
              <a:spcBef>
                <a:spcPts val="0"/>
              </a:spcBef>
              <a:spcAft>
                <a:spcPts val="0"/>
              </a:spcAft>
              <a:buNone/>
            </a:pPr>
            <a:endParaRPr sz="3600" b="1">
              <a:latin typeface="Calibri"/>
              <a:ea typeface="Calibri"/>
              <a:cs typeface="Calibri"/>
              <a:sym typeface="Calibri"/>
            </a:endParaRPr>
          </a:p>
        </p:txBody>
      </p:sp>
      <p:sp>
        <p:nvSpPr>
          <p:cNvPr id="107" name="Google Shape;107;p15"/>
          <p:cNvSpPr txBox="1"/>
          <p:nvPr/>
        </p:nvSpPr>
        <p:spPr>
          <a:xfrm>
            <a:off x="6160725" y="4563900"/>
            <a:ext cx="5567400" cy="151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16"/>
          <p:cNvPicPr preferRelativeResize="0"/>
          <p:nvPr/>
        </p:nvPicPr>
        <p:blipFill rotWithShape="1">
          <a:blip r:embed="rId3">
            <a:alphaModFix/>
          </a:blip>
          <a:srcRect/>
          <a:stretch/>
        </p:blipFill>
        <p:spPr>
          <a:xfrm>
            <a:off x="0" y="0"/>
            <a:ext cx="12192000" cy="6858000"/>
          </a:xfrm>
          <a:prstGeom prst="rect">
            <a:avLst/>
          </a:prstGeom>
          <a:solidFill>
            <a:srgbClr val="AEABAB"/>
          </a:solidFill>
          <a:ln w="9525" cap="flat" cmpd="sng">
            <a:solidFill>
              <a:schemeClr val="dk1"/>
            </a:solidFill>
            <a:prstDash val="solid"/>
            <a:round/>
            <a:headEnd type="none" w="sm" len="sm"/>
            <a:tailEnd type="none" w="sm" len="sm"/>
          </a:ln>
        </p:spPr>
      </p:pic>
      <p:pic>
        <p:nvPicPr>
          <p:cNvPr id="113" name="Google Shape;113;p16"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14" name="Google Shape;114;p16"/>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15" name="Google Shape;115;p16"/>
          <p:cNvSpPr txBox="1"/>
          <p:nvPr/>
        </p:nvSpPr>
        <p:spPr>
          <a:xfrm>
            <a:off x="5041940" y="1240031"/>
            <a:ext cx="6486000" cy="5601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b="1">
                <a:solidFill>
                  <a:schemeClr val="dk1"/>
                </a:solidFill>
                <a:latin typeface="Calibri"/>
                <a:ea typeface="Calibri"/>
                <a:cs typeface="Calibri"/>
                <a:sym typeface="Calibri"/>
              </a:rPr>
              <a:t>Itinerary:</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Thursday 27 – Travel, LA Farmer’s Market, Fran Kick- Team Event</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Friday 28 – Combined MI/BEG Rehearsal, Universal Studios</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Saturday 29 – photo, floats, rehearsal, watch Band Fest, movie in Hollywood</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Sunday 30 – Band Fest, watch Band Fest , Universal city walk</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Monday 31 – Disneyland performance/time in the park</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Tuesday 1 – Parade, banquet, Cars Land</a:t>
            </a:r>
            <a:endParaRPr sz="2600">
              <a:latin typeface="Calibri"/>
              <a:ea typeface="Calibri"/>
              <a:cs typeface="Calibri"/>
              <a:sym typeface="Calibri"/>
            </a:endParaRPr>
          </a:p>
          <a:p>
            <a:pPr marL="457200" marR="0" lvl="0" indent="-444500" algn="l" rtl="0">
              <a:spcBef>
                <a:spcPts val="0"/>
              </a:spcBef>
              <a:spcAft>
                <a:spcPts val="0"/>
              </a:spcAft>
              <a:buClr>
                <a:schemeClr val="dk1"/>
              </a:buClr>
              <a:buSzPts val="2600"/>
              <a:buFont typeface="Calibri"/>
              <a:buChar char="•"/>
            </a:pPr>
            <a:r>
              <a:rPr lang="en-US" sz="2600" b="1">
                <a:solidFill>
                  <a:schemeClr val="dk1"/>
                </a:solidFill>
                <a:latin typeface="Calibri"/>
                <a:ea typeface="Calibri"/>
                <a:cs typeface="Calibri"/>
                <a:sym typeface="Calibri"/>
              </a:rPr>
              <a:t>Wednesday 2 - travel</a:t>
            </a:r>
            <a:endParaRPr sz="2600">
              <a:latin typeface="Calibri"/>
              <a:ea typeface="Calibri"/>
              <a:cs typeface="Calibri"/>
              <a:sym typeface="Calibri"/>
            </a:endParaRPr>
          </a:p>
          <a:p>
            <a:pPr marL="0" marR="0" lvl="0" indent="0" algn="l" rtl="0">
              <a:spcBef>
                <a:spcPts val="0"/>
              </a:spcBef>
              <a:spcAft>
                <a:spcPts val="0"/>
              </a:spcAft>
              <a:buNone/>
            </a:pPr>
            <a:endParaRPr sz="26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17"/>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22" name="Google Shape;122;p17"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23" name="Google Shape;123;p17"/>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sz="2800" b="1">
              <a:solidFill>
                <a:schemeClr val="dk1"/>
              </a:solidFill>
              <a:latin typeface="Calibri"/>
              <a:ea typeface="Calibri"/>
              <a:cs typeface="Calibri"/>
              <a:sym typeface="Calibri"/>
            </a:endParaRPr>
          </a:p>
        </p:txBody>
      </p:sp>
      <p:sp>
        <p:nvSpPr>
          <p:cNvPr id="124" name="Google Shape;124;p17"/>
          <p:cNvSpPr txBox="1"/>
          <p:nvPr/>
        </p:nvSpPr>
        <p:spPr>
          <a:xfrm>
            <a:off x="5041950" y="1382221"/>
            <a:ext cx="6486000" cy="507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Expectations:</a:t>
            </a:r>
            <a:endParaRPr sz="3200" b="1">
              <a:solidFill>
                <a:schemeClr val="dk1"/>
              </a:solidFill>
              <a:latin typeface="Calibri"/>
              <a:ea typeface="Calibri"/>
              <a:cs typeface="Calibri"/>
              <a:sym typeface="Calibri"/>
            </a:endParaRPr>
          </a:p>
          <a:p>
            <a:pPr marL="0" marR="0" lvl="0" indent="0" algn="l" rtl="0">
              <a:spcBef>
                <a:spcPts val="0"/>
              </a:spcBef>
              <a:spcAft>
                <a:spcPts val="0"/>
              </a:spcAft>
              <a:buNone/>
            </a:pPr>
            <a:endParaRPr sz="1200" b="1">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We have been given the opportunity of representing Mercer Island, Washington State, The Pacific Northwest, and music education, to an enormous population. It is an expectation that we will honor this responsibility by acting as model ambassadors of these places, people and activities.  </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In order to do so, our mission will be to:</a:t>
            </a: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US" sz="1800" b="1">
                <a:solidFill>
                  <a:schemeClr val="dk1"/>
                </a:solidFill>
                <a:latin typeface="Calibri"/>
                <a:ea typeface="Calibri"/>
                <a:cs typeface="Calibri"/>
                <a:sym typeface="Calibri"/>
              </a:rPr>
              <a:t>Move through our experience with humility and gratitude</a:t>
            </a: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US" sz="1800" b="1">
                <a:solidFill>
                  <a:schemeClr val="dk1"/>
                </a:solidFill>
                <a:latin typeface="Calibri"/>
                <a:ea typeface="Calibri"/>
                <a:cs typeface="Calibri"/>
                <a:sym typeface="Calibri"/>
              </a:rPr>
              <a:t>Demonstrate a genuine appreciation for the unique skills, cultures, and presentations of other participants</a:t>
            </a: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US" sz="1800" b="1">
                <a:solidFill>
                  <a:schemeClr val="dk1"/>
                </a:solidFill>
                <a:latin typeface="Calibri"/>
                <a:ea typeface="Calibri"/>
                <a:cs typeface="Calibri"/>
                <a:sym typeface="Calibri"/>
              </a:rPr>
              <a:t>Celebrate the gift that has been given to us by our community by performing to the very best of our ability.</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p>
          <a:p>
            <a:pPr marL="0" marR="0" lvl="0" indent="0" algn="l" rtl="0">
              <a:spcBef>
                <a:spcPts val="0"/>
              </a:spcBef>
              <a:spcAft>
                <a:spcPts val="0"/>
              </a:spcAft>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18"/>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31" name="Google Shape;131;p18"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32" name="Google Shape;132;p18"/>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sz="2800" b="1">
              <a:solidFill>
                <a:schemeClr val="dk1"/>
              </a:solidFill>
              <a:latin typeface="Calibri"/>
              <a:ea typeface="Calibri"/>
              <a:cs typeface="Calibri"/>
              <a:sym typeface="Calibri"/>
            </a:endParaRPr>
          </a:p>
        </p:txBody>
      </p:sp>
      <p:pic>
        <p:nvPicPr>
          <p:cNvPr id="133" name="Google Shape;133;p18"/>
          <p:cNvPicPr preferRelativeResize="0"/>
          <p:nvPr/>
        </p:nvPicPr>
        <p:blipFill rotWithShape="1">
          <a:blip r:embed="rId5">
            <a:alphaModFix/>
          </a:blip>
          <a:srcRect/>
          <a:stretch/>
        </p:blipFill>
        <p:spPr>
          <a:xfrm>
            <a:off x="8945889" y="1136939"/>
            <a:ext cx="3033461" cy="3925655"/>
          </a:xfrm>
          <a:prstGeom prst="rect">
            <a:avLst/>
          </a:prstGeom>
          <a:noFill/>
          <a:ln>
            <a:noFill/>
          </a:ln>
        </p:spPr>
      </p:pic>
      <p:sp>
        <p:nvSpPr>
          <p:cNvPr id="134" name="Google Shape;134;p18"/>
          <p:cNvSpPr txBox="1"/>
          <p:nvPr/>
        </p:nvSpPr>
        <p:spPr>
          <a:xfrm>
            <a:off x="5041940" y="1382233"/>
            <a:ext cx="6485861" cy="486287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Expectations:</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Be on time</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Be prepared</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Travel in groups during free time</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Dress appropriately</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Be respectful</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Cell phone/computer use</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Inappropriate behavior:  alcohol, </a:t>
            </a:r>
            <a:endParaRPr/>
          </a:p>
          <a:p>
            <a:pPr marL="914400" marR="0" lvl="2" indent="0" algn="l" rtl="0">
              <a:spcBef>
                <a:spcPts val="0"/>
              </a:spcBef>
              <a:spcAft>
                <a:spcPts val="0"/>
              </a:spcAft>
              <a:buNone/>
            </a:pPr>
            <a:r>
              <a:rPr lang="en-US" sz="2000" b="1" i="0" u="none" strike="noStrike" cap="none">
                <a:solidFill>
                  <a:schemeClr val="dk1"/>
                </a:solidFill>
                <a:latin typeface="Calibri"/>
                <a:ea typeface="Calibri"/>
                <a:cs typeface="Calibri"/>
                <a:sym typeface="Calibri"/>
              </a:rPr>
              <a:t>drugs, sexual, tobacco, </a:t>
            </a:r>
            <a:endParaRPr/>
          </a:p>
          <a:p>
            <a:pPr marL="914400" marR="0" lvl="2" indent="0" algn="l" rtl="0">
              <a:spcBef>
                <a:spcPts val="0"/>
              </a:spcBef>
              <a:spcAft>
                <a:spcPts val="0"/>
              </a:spcAft>
              <a:buNone/>
            </a:pPr>
            <a:r>
              <a:rPr lang="en-US" sz="2000" b="1" i="0" u="none" strike="noStrike" cap="none">
                <a:solidFill>
                  <a:schemeClr val="dk1"/>
                </a:solidFill>
                <a:latin typeface="Calibri"/>
                <a:ea typeface="Calibri"/>
                <a:cs typeface="Calibri"/>
                <a:sym typeface="Calibri"/>
              </a:rPr>
              <a:t>weapons, etc. –  student will </a:t>
            </a:r>
            <a:endParaRPr/>
          </a:p>
          <a:p>
            <a:pPr marL="914400" marR="0" lvl="2" indent="0" algn="l" rtl="0">
              <a:spcBef>
                <a:spcPts val="0"/>
              </a:spcBef>
              <a:spcAft>
                <a:spcPts val="0"/>
              </a:spcAft>
              <a:buNone/>
            </a:pPr>
            <a:r>
              <a:rPr lang="en-US" sz="2000" b="1" i="0" u="none" strike="noStrike" cap="none">
                <a:solidFill>
                  <a:schemeClr val="dk1"/>
                </a:solidFill>
                <a:latin typeface="Calibri"/>
                <a:ea typeface="Calibri"/>
                <a:cs typeface="Calibri"/>
                <a:sym typeface="Calibri"/>
              </a:rPr>
              <a:t>be sent home at parent’s expense</a:t>
            </a:r>
            <a:endParaRPr/>
          </a:p>
          <a:p>
            <a:pPr marL="457200" marR="0" lvl="0" indent="-457200" algn="l" rtl="0">
              <a:spcBef>
                <a:spcPts val="0"/>
              </a:spcBef>
              <a:spcAft>
                <a:spcPts val="0"/>
              </a:spcAft>
              <a:buClr>
                <a:schemeClr val="dk1"/>
              </a:buClr>
              <a:buSzPts val="2000"/>
              <a:buFont typeface="Arial"/>
              <a:buChar char="•"/>
            </a:pPr>
            <a:r>
              <a:rPr lang="en-US" sz="2000" b="1">
                <a:solidFill>
                  <a:schemeClr val="dk1"/>
                </a:solidFill>
                <a:latin typeface="Calibri"/>
                <a:ea typeface="Calibri"/>
                <a:cs typeface="Calibri"/>
                <a:sym typeface="Calibri"/>
              </a:rPr>
              <a:t>Students may not gather in a room other than their own assigned room, for any reason, without prior permission of a Director or Chaperone.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19"/>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40" name="Google Shape;140;p19"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41" name="Google Shape;141;p19"/>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42" name="Google Shape;142;p19"/>
          <p:cNvSpPr txBox="1"/>
          <p:nvPr/>
        </p:nvSpPr>
        <p:spPr>
          <a:xfrm>
            <a:off x="5041940" y="1382233"/>
            <a:ext cx="6485861" cy="523220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Packing List </a:t>
            </a:r>
            <a:r>
              <a:rPr lang="en-US" sz="2800" b="1">
                <a:solidFill>
                  <a:schemeClr val="dk1"/>
                </a:solidFill>
                <a:latin typeface="Calibri"/>
                <a:ea typeface="Calibri"/>
                <a:cs typeface="Calibri"/>
                <a:sym typeface="Calibri"/>
              </a:rPr>
              <a:t>(everyone limited to one luggage carry-on and a backpack/bag)</a:t>
            </a:r>
            <a:r>
              <a:rPr lang="en-US" sz="3200" b="1">
                <a:solidFill>
                  <a:schemeClr val="dk1"/>
                </a:solidFill>
                <a:latin typeface="Calibri"/>
                <a:ea typeface="Calibri"/>
                <a:cs typeface="Calibri"/>
                <a:sym typeface="Calibri"/>
              </a:rPr>
              <a:t>:</a:t>
            </a:r>
            <a:endParaRPr/>
          </a:p>
          <a:p>
            <a:pPr marL="457200" marR="0" lvl="0" indent="-457200" algn="l" rtl="0">
              <a:spcBef>
                <a:spcPts val="0"/>
              </a:spcBef>
              <a:spcAft>
                <a:spcPts val="0"/>
              </a:spcAft>
              <a:buClr>
                <a:schemeClr val="dk1"/>
              </a:buClr>
              <a:buSzPts val="2800"/>
              <a:buFont typeface="Arial"/>
              <a:buChar char="•"/>
            </a:pPr>
            <a:r>
              <a:rPr lang="en-US" sz="2800" b="1" i="1" u="sng">
                <a:solidFill>
                  <a:schemeClr val="dk1"/>
                </a:solidFill>
                <a:latin typeface="Calibri"/>
                <a:ea typeface="Calibri"/>
                <a:cs typeface="Calibri"/>
                <a:sym typeface="Calibri"/>
              </a:rPr>
              <a:t>Government-issued ID for TSA (18+)</a:t>
            </a:r>
            <a:endParaRPr sz="2800" b="1" i="1" u="sng">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Temps range from 45 – 80 degrees</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Black socks, black band shirt, leggings, shorts</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Travel wear – jacket, tshirt</a:t>
            </a:r>
            <a:endParaRPr sz="2800" b="1">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Casual clothes – for travel, parks, touring</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Sleepwear</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Pack tightly please</a:t>
            </a:r>
            <a:endParaRPr/>
          </a:p>
          <a:p>
            <a:pPr marL="0" marR="0" lvl="0" indent="457200" algn="l" rtl="0">
              <a:spcBef>
                <a:spcPts val="0"/>
              </a:spcBef>
              <a:spcAft>
                <a:spcPts val="0"/>
              </a:spcAft>
              <a:buNone/>
            </a:pPr>
            <a:r>
              <a:rPr lang="en-US" sz="2800" b="1">
                <a:solidFill>
                  <a:schemeClr val="dk1"/>
                </a:solidFill>
                <a:latin typeface="Calibri"/>
                <a:ea typeface="Calibri"/>
                <a:cs typeface="Calibri"/>
                <a:sym typeface="Calibri"/>
              </a:rPr>
              <a:t>(a detailed list will be emailed tonight)</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20"/>
          <p:cNvPicPr preferRelativeResize="0"/>
          <p:nvPr/>
        </p:nvPicPr>
        <p:blipFill rotWithShape="1">
          <a:blip r:embed="rId3">
            <a:alphaModFix/>
          </a:blip>
          <a:srcRect/>
          <a:stretch/>
        </p:blipFill>
        <p:spPr>
          <a:xfrm>
            <a:off x="0" y="-135358"/>
            <a:ext cx="12192000" cy="6993358"/>
          </a:xfrm>
          <a:prstGeom prst="rect">
            <a:avLst/>
          </a:prstGeom>
          <a:solidFill>
            <a:srgbClr val="AEABAB"/>
          </a:solidFill>
          <a:ln w="9525" cap="flat" cmpd="sng">
            <a:solidFill>
              <a:schemeClr val="dk1"/>
            </a:solidFill>
            <a:prstDash val="solid"/>
            <a:round/>
            <a:headEnd type="none" w="sm" len="sm"/>
            <a:tailEnd type="none" w="sm" len="sm"/>
          </a:ln>
        </p:spPr>
      </p:pic>
      <p:pic>
        <p:nvPicPr>
          <p:cNvPr id="148" name="Google Shape;148;p20"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49" name="Google Shape;149;p20"/>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50" name="Google Shape;150;p20"/>
          <p:cNvSpPr txBox="1"/>
          <p:nvPr/>
        </p:nvSpPr>
        <p:spPr>
          <a:xfrm>
            <a:off x="5041940" y="1382233"/>
            <a:ext cx="6485861" cy="44627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Instrument/Uniform packing plan:</a:t>
            </a:r>
            <a:endParaRPr/>
          </a:p>
          <a:p>
            <a:pPr marL="0" marR="0" lvl="0" indent="0" algn="l" rtl="0">
              <a:spcBef>
                <a:spcPts val="0"/>
              </a:spcBef>
              <a:spcAft>
                <a:spcPts val="0"/>
              </a:spcAft>
              <a:buNone/>
            </a:pPr>
            <a:endParaRPr sz="28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800" b="1">
                <a:solidFill>
                  <a:schemeClr val="dk1"/>
                </a:solidFill>
                <a:latin typeface="Calibri"/>
                <a:ea typeface="Calibri"/>
                <a:cs typeface="Calibri"/>
                <a:sym typeface="Calibri"/>
              </a:rPr>
              <a:t>Uniforms</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Into garment bags - December 20</a:t>
            </a:r>
            <a:r>
              <a:rPr lang="en-US" sz="2800" b="1" baseline="30000">
                <a:solidFill>
                  <a:schemeClr val="dk1"/>
                </a:solidFill>
                <a:latin typeface="Calibri"/>
                <a:ea typeface="Calibri"/>
                <a:cs typeface="Calibri"/>
                <a:sym typeface="Calibri"/>
              </a:rPr>
              <a:t>th</a:t>
            </a:r>
            <a:r>
              <a:rPr lang="en-US" sz="2800" b="1">
                <a:solidFill>
                  <a:schemeClr val="dk1"/>
                </a:solidFill>
                <a:latin typeface="Calibri"/>
                <a:ea typeface="Calibri"/>
                <a:cs typeface="Calibri"/>
                <a:sym typeface="Calibri"/>
              </a:rPr>
              <a:t> </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Loaded onto trailer by volunteers later</a:t>
            </a:r>
            <a:endParaRPr/>
          </a:p>
          <a:p>
            <a:pPr marL="0" marR="0" lvl="0" indent="0" algn="l" rtl="0">
              <a:spcBef>
                <a:spcPts val="0"/>
              </a:spcBef>
              <a:spcAft>
                <a:spcPts val="0"/>
              </a:spcAft>
              <a:buNone/>
            </a:pPr>
            <a:r>
              <a:rPr lang="en-US" sz="2800" b="1">
                <a:solidFill>
                  <a:schemeClr val="dk1"/>
                </a:solidFill>
                <a:latin typeface="Calibri"/>
                <a:ea typeface="Calibri"/>
                <a:cs typeface="Calibri"/>
                <a:sym typeface="Calibri"/>
              </a:rPr>
              <a:t>Instruments</a:t>
            </a:r>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Loaded onto the rental truck immediately after winter rehearsal on Sunday, December 23</a:t>
            </a:r>
            <a:r>
              <a:rPr lang="en-US" sz="2800" b="1" baseline="30000">
                <a:solidFill>
                  <a:schemeClr val="dk1"/>
                </a:solidFill>
                <a:latin typeface="Calibri"/>
                <a:ea typeface="Calibri"/>
                <a:cs typeface="Calibri"/>
                <a:sym typeface="Calibri"/>
              </a:rPr>
              <a:t>rd</a:t>
            </a:r>
            <a:endParaRPr sz="2800" b="1">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800"/>
              <a:buFont typeface="Arial"/>
              <a:buChar char="•"/>
            </a:pPr>
            <a:r>
              <a:rPr lang="en-US" sz="2800" b="1">
                <a:solidFill>
                  <a:schemeClr val="dk1"/>
                </a:solidFill>
                <a:latin typeface="Calibri"/>
                <a:ea typeface="Calibri"/>
                <a:cs typeface="Calibri"/>
                <a:sym typeface="Calibri"/>
              </a:rPr>
              <a:t>Unloaded from truck on January 4</a:t>
            </a:r>
            <a:r>
              <a:rPr lang="en-US" sz="2800" b="1" baseline="30000">
                <a:solidFill>
                  <a:schemeClr val="dk1"/>
                </a:solidFill>
                <a:latin typeface="Calibri"/>
                <a:ea typeface="Calibri"/>
                <a:cs typeface="Calibri"/>
                <a:sym typeface="Calibri"/>
              </a:rPr>
              <a:t>th</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21"/>
          <p:cNvPicPr preferRelativeResize="0"/>
          <p:nvPr/>
        </p:nvPicPr>
        <p:blipFill rotWithShape="1">
          <a:blip r:embed="rId3">
            <a:alphaModFix/>
          </a:blip>
          <a:srcRect/>
          <a:stretch/>
        </p:blipFill>
        <p:spPr>
          <a:xfrm>
            <a:off x="76200" y="115117"/>
            <a:ext cx="12192002" cy="6993359"/>
          </a:xfrm>
          <a:prstGeom prst="rect">
            <a:avLst/>
          </a:prstGeom>
          <a:solidFill>
            <a:srgbClr val="AEABAB"/>
          </a:solidFill>
          <a:ln w="9525" cap="flat" cmpd="sng">
            <a:solidFill>
              <a:schemeClr val="dk1"/>
            </a:solidFill>
            <a:prstDash val="solid"/>
            <a:round/>
            <a:headEnd type="none" w="sm" len="sm"/>
            <a:tailEnd type="none" w="sm" len="sm"/>
          </a:ln>
        </p:spPr>
      </p:pic>
      <p:pic>
        <p:nvPicPr>
          <p:cNvPr id="156" name="Google Shape;156;p21" descr="A screenshot of a cell phone &#10; &#10;Description automatically generated"/>
          <p:cNvPicPr preferRelativeResize="0"/>
          <p:nvPr/>
        </p:nvPicPr>
        <p:blipFill rotWithShape="1">
          <a:blip r:embed="rId4">
            <a:alphaModFix/>
          </a:blip>
          <a:srcRect/>
          <a:stretch/>
        </p:blipFill>
        <p:spPr>
          <a:xfrm>
            <a:off x="212650" y="43755"/>
            <a:ext cx="4165091" cy="6678887"/>
          </a:xfrm>
          <a:prstGeom prst="rect">
            <a:avLst/>
          </a:prstGeom>
          <a:noFill/>
          <a:ln>
            <a:noFill/>
          </a:ln>
        </p:spPr>
      </p:pic>
      <p:sp>
        <p:nvSpPr>
          <p:cNvPr id="157" name="Google Shape;157;p21"/>
          <p:cNvSpPr txBox="1"/>
          <p:nvPr/>
        </p:nvSpPr>
        <p:spPr>
          <a:xfrm>
            <a:off x="5041940" y="182832"/>
            <a:ext cx="6485861" cy="954107"/>
          </a:xfrm>
          <a:prstGeom prst="rect">
            <a:avLst/>
          </a:prstGeom>
          <a:solidFill>
            <a:srgbClr val="AEABAB">
              <a:alpha val="71764"/>
            </a:srgbClr>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chemeClr val="dk1"/>
                </a:solidFill>
                <a:latin typeface="Calibri"/>
                <a:ea typeface="Calibri"/>
                <a:cs typeface="Calibri"/>
                <a:sym typeface="Calibri"/>
              </a:rPr>
              <a:t>Mercer Island High School Marching Band</a:t>
            </a:r>
            <a:endParaRPr/>
          </a:p>
          <a:p>
            <a:pPr marL="0" marR="0" lvl="0" indent="0" algn="ctr" rtl="0">
              <a:spcBef>
                <a:spcPts val="0"/>
              </a:spcBef>
              <a:spcAft>
                <a:spcPts val="0"/>
              </a:spcAft>
              <a:buNone/>
            </a:pPr>
            <a:r>
              <a:rPr lang="en-US" sz="2800" b="1">
                <a:solidFill>
                  <a:schemeClr val="dk1"/>
                </a:solidFill>
                <a:latin typeface="Calibri"/>
                <a:ea typeface="Calibri"/>
                <a:cs typeface="Calibri"/>
                <a:sym typeface="Calibri"/>
              </a:rPr>
              <a:t>Tournament of Roses 2019</a:t>
            </a:r>
            <a:endParaRPr/>
          </a:p>
        </p:txBody>
      </p:sp>
      <p:sp>
        <p:nvSpPr>
          <p:cNvPr id="158" name="Google Shape;158;p21"/>
          <p:cNvSpPr txBox="1"/>
          <p:nvPr/>
        </p:nvSpPr>
        <p:spPr>
          <a:xfrm>
            <a:off x="5041940" y="1382233"/>
            <a:ext cx="6485861" cy="28315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dk1"/>
                </a:solidFill>
                <a:latin typeface="Calibri"/>
                <a:ea typeface="Calibri"/>
                <a:cs typeface="Calibri"/>
                <a:sym typeface="Calibri"/>
              </a:rPr>
              <a:t>Chaperone Groups: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Posted in Commons</a:t>
            </a:r>
            <a:endParaRPr/>
          </a:p>
          <a:p>
            <a:pPr marL="457200" marR="0" lvl="0" indent="-45720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Flight groups, room groups, bus groups remain the same for the week</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923</Words>
  <Application>Microsoft Macintosh PowerPoint</Application>
  <PresentationFormat>Widescreen</PresentationFormat>
  <Paragraphs>146</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Jennifer McLellan</cp:lastModifiedBy>
  <cp:revision>1</cp:revision>
  <cp:lastPrinted>2018-12-14T04:47:56Z</cp:lastPrinted>
  <dcterms:modified xsi:type="dcterms:W3CDTF">2018-12-14T04:48:18Z</dcterms:modified>
</cp:coreProperties>
</file>